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58" r:id="rId4"/>
    <p:sldId id="264" r:id="rId5"/>
    <p:sldId id="274" r:id="rId6"/>
    <p:sldId id="265" r:id="rId7"/>
    <p:sldId id="266" r:id="rId8"/>
    <p:sldId id="267" r:id="rId9"/>
    <p:sldId id="272" r:id="rId10"/>
    <p:sldId id="28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44"/>
    <p:restoredTop sz="94694"/>
  </p:normalViewPr>
  <p:slideViewPr>
    <p:cSldViewPr snapToGrid="0">
      <p:cViewPr varScale="1">
        <p:scale>
          <a:sx n="121" d="100"/>
          <a:sy n="121" d="100"/>
        </p:scale>
        <p:origin x="9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ED3493-0EC6-AA47-94D4-60926109F891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C26A4-542B-D14C-832F-D49E276A0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10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demo purpose you can provision these instance in these places.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059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881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089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98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011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6B773-68E8-0197-400E-9581FF3F8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80CDC6-ED8C-0592-DCED-C94EF5F56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5BD04-B561-D0D2-3E33-3BA703BE9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5B752-F407-3E78-395B-0724FC949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48161-AD89-DE28-C330-11BFD85AB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20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35B75-F644-AEDA-1603-842C4EDD4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41A1BD-7D2A-A244-1AA8-048E1DA9D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18B13-DA9F-C4C1-6E67-83470CE4A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151E8-63AE-AA47-588F-69F100A40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F99E3-2A04-305D-1A31-1AD553E76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66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3A643-CDE2-DB7C-2070-CF2F39667B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D5AD4-2F71-2DED-51AA-9A5E14CAF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C6FBE-92DF-B7DD-1F60-AFA432837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051A9-43F3-D61D-F9B5-F860A846A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A0F70-8D2C-4AF6-C3AC-909BDB87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2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46A7-D68C-02BF-AB29-D108A6286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8207B-D943-FA2E-97C4-3554580BC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37F82-E39A-3EA8-B470-109057B6D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C3B66-C65E-42F0-8D31-7C7BD8780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7D221-2F73-74A5-73B5-001D88C32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14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CF8C5-2CDB-D9CD-8807-A80978BF0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F28CF-3239-C1CE-A2A2-D534F8C08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B26DF-C4EC-A5DA-560C-241D70257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B763A-7540-B551-DD54-1A051EEA5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CDA4B-5C38-356B-4D5A-4BE3E1CBB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05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CD8F7-DE93-FE68-7069-ACE54F06E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298AD-AC65-DA83-7F60-2566A1563B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E7E52-B204-5574-9CB9-41B65620F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53576-31DF-ECE0-6B17-C0699A5F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77093-2F6E-EAE0-ED64-61D87B60C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2AEC0-8AFC-2AC9-9088-4B7D1D53A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31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F329E-7A7E-1AF2-7FB0-8B6740CB5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BB5EA-1683-73D3-7208-DC925733D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18E894-117D-F6A1-24FA-C30E21251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849FF6-4DDF-D596-DA8F-74C37FACD3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FA4320-351B-7841-35BA-16D31E02A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63BC16-3199-44AF-979F-4602CD4B4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C8906E-B601-FA8F-4653-49E42CAA6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033CBD-53E1-B1AF-246E-998BEAA0D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5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FDDA7-3F04-A8E3-5F48-87DC34A5E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039C2B-91B9-B81B-0130-75E7B2156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AE3ED-012C-86C5-CB0E-C16059A03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8492C9-CBA7-637D-11E5-A99C3A07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74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C35410-DD1A-3C5E-E874-850880709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6BB7EF-1F66-0291-C6BE-172670DD8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ACF3B-73D9-D78A-8DD7-8A90DD199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11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5CE70-23B2-1F7E-D4DD-BC90A703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99BE0-DAA4-3FB0-A83C-2C4C727A9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118C4-47CF-D0D9-39F0-90F5327C6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D6F66E-3656-C63D-E5E5-FBEB6D871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B37A84-5B24-4D06-788C-D7A834B5E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370FE-3947-C64B-1054-B564F6B39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76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3A287-5343-475A-CBB0-DB17F03A5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DEEB49-EAB7-3BE6-CC03-9333604A22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69DE3-C656-16E2-E1B5-828812DD49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E072F-8E1A-60A1-42CB-CCD178729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08314-4566-070B-0E16-012C75DEE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1F95D9-9B15-019D-64D7-1A1B06835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06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BC073-969E-DAE1-F14B-91D88E2EE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EE45E-635E-1F6E-3DCE-5BA8D04EF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80641-7510-2054-AA03-34B1AF6A2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50008-BE89-EF99-6D25-61CFFB4CB7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27FA1-7B72-0B9E-439E-3B263F391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282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IBM Plex Sans SemiBold" panose="020B050305020300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hyperlink" Target="https://github.com/watson-developer-cloud/assistant-toolkit/blob/master/integrations/extensions/starter-kits/watson-discovery/watson-discovery-query-openapi.json" TargetMode="External"/><Relationship Id="rId5" Type="http://schemas.openxmlformats.org/officeDocument/2006/relationships/image" Target="../media/image3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hyperlink" Target="https://github.com/watson-developer-cloud/assistant-toolkit/blob/master/integrations/extensions/starter-kits/language-model-watsonx/watsonx-openapi.json" TargetMode="External"/><Relationship Id="rId5" Type="http://schemas.openxmlformats.org/officeDocument/2006/relationships/image" Target="../media/image3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hyperlink" Target="https://github.com/watson-developer-cloud/assistant-toolkit/blob/master/integrations/extensions/starter-kits/language-model-conversational-search/discovery-watsonx-actions.json" TargetMode="External"/><Relationship Id="rId5" Type="http://schemas.openxmlformats.org/officeDocument/2006/relationships/image" Target="../media/image3.png"/><Relationship Id="rId10" Type="http://schemas.openxmlformats.org/officeDocument/2006/relationships/hyperlink" Target="https://github.com/watson-developer-cloud/assistant-toolkit/tree/master/integrations/extensions/starter-kits/language-model-conversational-search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s://github.com/watson-developer-cloud/assistant-toolkit/tree/master/integrations/extensions/starter-kits/language-model-conversational-search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73A25D70-4A55-4F72-B9C5-A69CDBF4D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4957100-6D8B-4161-9F2F-C0A949EC8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BD8B065-EE51-4AE2-A94C-86249998F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417467-BFA7-5669-D3A0-19D79EAAC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5951" y="1741337"/>
            <a:ext cx="7958365" cy="2399781"/>
          </a:xfrm>
        </p:spPr>
        <p:txBody>
          <a:bodyPr anchor="b">
            <a:normAutofit/>
          </a:bodyPr>
          <a:lstStyle/>
          <a:p>
            <a:r>
              <a:rPr lang="en-US" sz="3300" dirty="0">
                <a:solidFill>
                  <a:schemeClr val="tx2"/>
                </a:solidFill>
              </a:rPr>
              <a:t>lab 7 - Building Question-Answering with watsonx.ai, </a:t>
            </a:r>
            <a:r>
              <a:rPr lang="en-US" sz="3300" dirty="0" err="1">
                <a:solidFill>
                  <a:schemeClr val="tx2"/>
                </a:solidFill>
              </a:rPr>
              <a:t>watsonx</a:t>
            </a:r>
            <a:r>
              <a:rPr lang="en-US" sz="3300" dirty="0">
                <a:solidFill>
                  <a:schemeClr val="tx2"/>
                </a:solidFill>
              </a:rPr>
              <a:t> Assistant, </a:t>
            </a:r>
            <a:r>
              <a:rPr lang="en-US" sz="3300" dirty="0" err="1">
                <a:solidFill>
                  <a:schemeClr val="tx2"/>
                </a:solidFill>
              </a:rPr>
              <a:t>watsonx</a:t>
            </a:r>
            <a:r>
              <a:rPr lang="en-US" sz="3300" dirty="0">
                <a:solidFill>
                  <a:schemeClr val="tx2"/>
                </a:solidFill>
              </a:rPr>
              <a:t> Discovery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8999293-B054-4B57-A26F-D04C2BB11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43336"/>
            <a:ext cx="5163047" cy="2657478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505D8A-F41A-450D-A648-E77DF6B8D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2BD6DCE-6A81-4F34-9958-67B578EA16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5C462BE8-CD72-48CF-8A7B-C716D2B99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C2CDB70-40F1-4D00-8F17-A532E732E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61945C4-D997-42F3-B59A-984CF0066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651FE4A-9487-43BE-A388-13453574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44B0EF3-9992-4B95-8A43-6206B3FC3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41B1C1F-C2FE-4C47-9D74-ADB9B53F4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048177B-A49E-4E24-9007-07A0EDD6A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15870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erson jumping on a beach&#10;&#10;Description automatically generated">
            <a:extLst>
              <a:ext uri="{FF2B5EF4-FFF2-40B4-BE49-F238E27FC236}">
                <a16:creationId xmlns:a16="http://schemas.microsoft.com/office/drawing/2014/main" id="{7254B455-F9D0-3A70-95E1-6E66F5874B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</a:blip>
          <a:srcRect r="-1" b="1570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C3527403-432F-8455-FA76-6A8EA9AD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+mj-lt"/>
              </a:rPr>
              <a:t>RAG Pattern Implemented! Hooray!!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5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Retrieval-Augmented Generation (RAG)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LLM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‘</a:t>
            </a:r>
            <a:r>
              <a:rPr lang="en-US" sz="1600" dirty="0" err="1">
                <a:latin typeface="IBM Plex Sans Light" panose="020B0403050203000203" pitchFamily="34" charset="0"/>
              </a:rPr>
              <a:t>Queryable</a:t>
            </a:r>
            <a:r>
              <a:rPr lang="en-US" sz="1600" dirty="0">
                <a:latin typeface="IBM Plex Sans Light" panose="020B0403050203000203" pitchFamily="34" charset="0"/>
              </a:rPr>
              <a:t>’ / Searchable Repo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E42F47A7-651D-78FB-BAB8-58649B30DEF0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Chatbot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366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1 - WA+WD+WXAI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429047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Demo Step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EDF3BE3-DF2C-6474-BB95-9BAD0B3966DA}"/>
              </a:ext>
            </a:extLst>
          </p:cNvPr>
          <p:cNvSpPr/>
          <p:nvPr/>
        </p:nvSpPr>
        <p:spPr>
          <a:xfrm>
            <a:off x="2681553" y="1999788"/>
            <a:ext cx="927495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98E5CCB-043B-9C4F-2377-8CBA6D268FB1}"/>
              </a:ext>
            </a:extLst>
          </p:cNvPr>
          <p:cNvSpPr/>
          <p:nvPr/>
        </p:nvSpPr>
        <p:spPr>
          <a:xfrm>
            <a:off x="8879305" y="4644987"/>
            <a:ext cx="1112130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02049C2-7DA3-6D64-B628-029DDDB8B652}"/>
              </a:ext>
            </a:extLst>
          </p:cNvPr>
          <p:cNvSpPr/>
          <p:nvPr/>
        </p:nvSpPr>
        <p:spPr>
          <a:xfrm>
            <a:off x="4659302" y="4238971"/>
            <a:ext cx="2756540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latin typeface="IBM Plex Sans Light" panose="020B0403050203000203" pitchFamily="34" charset="0"/>
              </a:rPr>
              <a:t>Techzone</a:t>
            </a:r>
            <a:r>
              <a:rPr lang="en-US" sz="1100" dirty="0">
                <a:latin typeface="IBM Plex Sans Light" panose="020B0403050203000203" pitchFamily="34" charset="0"/>
              </a:rPr>
              <a:t> – WD Plus </a:t>
            </a:r>
            <a:r>
              <a:rPr lang="en-US" sz="1100" dirty="0" err="1">
                <a:latin typeface="IBM Plex Sans Light" panose="020B0403050203000203" pitchFamily="34" charset="0"/>
              </a:rPr>
              <a:t>aaS</a:t>
            </a:r>
            <a:endParaRPr lang="en-US" sz="1100" dirty="0">
              <a:latin typeface="IBM Plex Sans Light" panose="020B04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B7BA96-8A54-4730-C155-872EFF949266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3455875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Phase 0 – Indexing in WD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659A678-F943-E37D-73C5-944A84A0C43D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2486281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WA Custom Extensions – WD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05E3DA-35BD-7EC6-3B49-80E9E7891B66}"/>
              </a:ext>
            </a:extLst>
          </p:cNvPr>
          <p:cNvSpPr/>
          <p:nvPr/>
        </p:nvSpPr>
        <p:spPr>
          <a:xfrm>
            <a:off x="3869064" y="1690688"/>
            <a:ext cx="292874" cy="241498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 err="1">
                <a:solidFill>
                  <a:schemeClr val="bg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watson</a:t>
            </a:r>
            <a:r>
              <a:rPr lang="en-AU" sz="1000" dirty="0">
                <a:solidFill>
                  <a:schemeClr val="bg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-discovery-query-</a:t>
            </a:r>
            <a:r>
              <a:rPr lang="en-AU" sz="1000" dirty="0" err="1">
                <a:solidFill>
                  <a:schemeClr val="bg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59A678-F943-E37D-73C5-944A84A0C43D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237445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WA Custom Extensions – WX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05E3DA-35BD-7EC6-3B49-80E9E7891B66}"/>
              </a:ext>
            </a:extLst>
          </p:cNvPr>
          <p:cNvSpPr/>
          <p:nvPr/>
        </p:nvSpPr>
        <p:spPr>
          <a:xfrm rot="5400000">
            <a:off x="2954892" y="2781819"/>
            <a:ext cx="292874" cy="14183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 err="1">
                <a:solidFill>
                  <a:schemeClr val="bg1"/>
                </a:solidFill>
                <a:effectLst/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watsonx-openapi.json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6FD45E-E510-D613-E74C-DA9A0215B3F1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4120638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3 Actions Flows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10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C7434BDB-3C20-659E-654B-70D4520165C6}"/>
              </a:ext>
            </a:extLst>
          </p:cNvPr>
          <p:cNvSpPr/>
          <p:nvPr/>
        </p:nvSpPr>
        <p:spPr>
          <a:xfrm>
            <a:off x="3610435" y="2087034"/>
            <a:ext cx="2660892" cy="2120824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8447575-2369-C6C9-D863-D54A497DE8F3}"/>
              </a:ext>
            </a:extLst>
          </p:cNvPr>
          <p:cNvSpPr/>
          <p:nvPr/>
        </p:nvSpPr>
        <p:spPr>
          <a:xfrm>
            <a:off x="5696017" y="4580092"/>
            <a:ext cx="2280038" cy="1193513"/>
          </a:xfrm>
          <a:prstGeom prst="ellipse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15BEE2E-46A2-0D0C-BE7C-FC088967F833}"/>
              </a:ext>
            </a:extLst>
          </p:cNvPr>
          <p:cNvSpPr/>
          <p:nvPr/>
        </p:nvSpPr>
        <p:spPr>
          <a:xfrm>
            <a:off x="4346128" y="4720869"/>
            <a:ext cx="3499744" cy="166415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0A66E53-3764-B141-F383-52EE408903CA}"/>
              </a:ext>
            </a:extLst>
          </p:cNvPr>
          <p:cNvSpPr/>
          <p:nvPr/>
        </p:nvSpPr>
        <p:spPr>
          <a:xfrm>
            <a:off x="1213519" y="2954115"/>
            <a:ext cx="1261832" cy="59980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83911F8-8AB9-8DAC-BAE3-528306AE2BB0}"/>
              </a:ext>
            </a:extLst>
          </p:cNvPr>
          <p:cNvGrpSpPr/>
          <p:nvPr/>
        </p:nvGrpSpPr>
        <p:grpSpPr>
          <a:xfrm>
            <a:off x="6587337" y="611915"/>
            <a:ext cx="5525151" cy="601241"/>
            <a:chOff x="6395386" y="258285"/>
            <a:chExt cx="5525151" cy="60124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2691216-6B81-5618-01BD-6F8B166DFD9F}"/>
                </a:ext>
              </a:extLst>
            </p:cNvPr>
            <p:cNvSpPr/>
            <p:nvPr/>
          </p:nvSpPr>
          <p:spPr>
            <a:xfrm>
              <a:off x="6395386" y="327033"/>
              <a:ext cx="245503" cy="249740"/>
            </a:xfrm>
            <a:prstGeom prst="ellipse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72F522-9E15-F4A4-2B96-09404DFF6E0B}"/>
                </a:ext>
              </a:extLst>
            </p:cNvPr>
            <p:cNvSpPr txBox="1"/>
            <p:nvPr/>
          </p:nvSpPr>
          <p:spPr>
            <a:xfrm>
              <a:off x="6677484" y="258285"/>
              <a:ext cx="8114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Search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349C962-692E-83FF-B923-BE698566833B}"/>
                </a:ext>
              </a:extLst>
            </p:cNvPr>
            <p:cNvSpPr/>
            <p:nvPr/>
          </p:nvSpPr>
          <p:spPr>
            <a:xfrm>
              <a:off x="7809029" y="346597"/>
              <a:ext cx="251260" cy="21061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F5664AC-7473-A46D-9C04-63779386DEE0}"/>
                </a:ext>
              </a:extLst>
            </p:cNvPr>
            <p:cNvSpPr txBox="1"/>
            <p:nvPr/>
          </p:nvSpPr>
          <p:spPr>
            <a:xfrm>
              <a:off x="8060289" y="267237"/>
              <a:ext cx="17572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Generate Answer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BEEDF24-4D33-A0E7-0699-6B0561D5088D}"/>
                </a:ext>
              </a:extLst>
            </p:cNvPr>
            <p:cNvSpPr/>
            <p:nvPr/>
          </p:nvSpPr>
          <p:spPr>
            <a:xfrm>
              <a:off x="9981654" y="345246"/>
              <a:ext cx="293344" cy="208465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158B898-BB0E-1097-5D61-FBC65B8D2C19}"/>
                </a:ext>
              </a:extLst>
            </p:cNvPr>
            <p:cNvSpPr txBox="1"/>
            <p:nvPr/>
          </p:nvSpPr>
          <p:spPr>
            <a:xfrm>
              <a:off x="10259505" y="274751"/>
              <a:ext cx="16610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Invoke </a:t>
              </a:r>
              <a:r>
                <a:rPr lang="en-US" sz="1600" dirty="0" err="1">
                  <a:latin typeface="IBM Plex Sans Light" panose="020B0403050203000203" pitchFamily="34" charset="0"/>
                </a:rPr>
                <a:t>watsonx</a:t>
              </a:r>
              <a:r>
                <a:rPr lang="en-US" sz="1600" dirty="0">
                  <a:latin typeface="IBM Plex Sans Light" panose="020B0403050203000203" pitchFamily="34" charset="0"/>
                </a:rPr>
                <a:t> </a:t>
              </a:r>
            </a:p>
            <a:p>
              <a:r>
                <a:rPr lang="en-US" sz="1600" dirty="0">
                  <a:latin typeface="IBM Plex Sans Light" panose="020B0403050203000203" pitchFamily="34" charset="0"/>
                </a:rPr>
                <a:t>generation API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5661E0F-152E-F9D6-8EF7-75ACC20E7BD3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26" name="Round Diagonal Corner of Rectangle 25">
            <a:extLst>
              <a:ext uri="{FF2B5EF4-FFF2-40B4-BE49-F238E27FC236}">
                <a16:creationId xmlns:a16="http://schemas.microsoft.com/office/drawing/2014/main" id="{64515101-E934-E8EA-AB65-031EBEA9FED8}"/>
              </a:ext>
            </a:extLst>
          </p:cNvPr>
          <p:cNvSpPr/>
          <p:nvPr/>
        </p:nvSpPr>
        <p:spPr>
          <a:xfrm>
            <a:off x="6476311" y="99391"/>
            <a:ext cx="5636177" cy="1172818"/>
          </a:xfrm>
          <a:prstGeom prst="round2Diag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413132-D9C5-1BB0-AE8B-346C05B25A3E}"/>
              </a:ext>
            </a:extLst>
          </p:cNvPr>
          <p:cNvSpPr txBox="1"/>
          <p:nvPr/>
        </p:nvSpPr>
        <p:spPr>
          <a:xfrm>
            <a:off x="7824439" y="183008"/>
            <a:ext cx="32218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600" dirty="0">
                <a:effectLst/>
                <a:latin typeface="IBM Plex Sans Light" panose="020B0403050203000203" pitchFamily="34" charset="0"/>
                <a:hlinkClick r:id="rId11"/>
              </a:rPr>
              <a:t>discovery-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1"/>
              </a:rPr>
              <a:t>watsonx</a:t>
            </a:r>
            <a:r>
              <a:rPr lang="en-AU" sz="1600" dirty="0">
                <a:effectLst/>
                <a:latin typeface="IBM Plex Sans Light" panose="020B0403050203000203" pitchFamily="34" charset="0"/>
                <a:hlinkClick r:id="rId11"/>
              </a:rPr>
              <a:t>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1"/>
              </a:rPr>
              <a:t>actions.json</a:t>
            </a:r>
            <a:endParaRPr lang="en-US" sz="1600" dirty="0">
              <a:latin typeface="IBM Plex Sans Light" panose="020B04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539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– MUST Update Variables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1BECCF-821C-617F-FB85-F7C78611D2A3}"/>
              </a:ext>
            </a:extLst>
          </p:cNvPr>
          <p:cNvSpPr txBox="1"/>
          <p:nvPr/>
        </p:nvSpPr>
        <p:spPr>
          <a:xfrm>
            <a:off x="1395433" y="6462422"/>
            <a:ext cx="10161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IBM Plex Sans Light" panose="020B0403050203000203" pitchFamily="34" charset="0"/>
              </a:rPr>
              <a:t>Github</a:t>
            </a:r>
            <a:r>
              <a:rPr lang="en-US" sz="1000" dirty="0">
                <a:latin typeface="IBM Plex Sans Light" panose="020B0403050203000203" pitchFamily="34" charset="0"/>
              </a:rPr>
              <a:t> link – Example 1: </a:t>
            </a:r>
            <a:r>
              <a:rPr lang="en-US" sz="1000" dirty="0">
                <a:latin typeface="IBM Plex Sans Light" panose="020B0403050203000203" pitchFamily="34" charset="0"/>
                <a:hlinkClick r:id="rId9"/>
              </a:rPr>
              <a:t>https://github.com/watson-developer-cloud/assistant-toolkit/tree/master/integrations/extensions/starter-kits/language-model-conversational-search</a:t>
            </a:r>
            <a:r>
              <a:rPr lang="en-US" sz="1000" dirty="0">
                <a:latin typeface="IBM Plex Sans Light" panose="020B0403050203000203" pitchFamily="34" charset="0"/>
              </a:rPr>
              <a:t>  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5" name="Terminator 4">
            <a:extLst>
              <a:ext uri="{FF2B5EF4-FFF2-40B4-BE49-F238E27FC236}">
                <a16:creationId xmlns:a16="http://schemas.microsoft.com/office/drawing/2014/main" id="{1E5B7040-AA6F-1D70-F878-2EAF4CF661FD}"/>
              </a:ext>
            </a:extLst>
          </p:cNvPr>
          <p:cNvSpPr/>
          <p:nvPr/>
        </p:nvSpPr>
        <p:spPr>
          <a:xfrm>
            <a:off x="2122851" y="1577715"/>
            <a:ext cx="1962620" cy="313612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discovery_project_id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CFEA154C-EA33-721B-3890-5928C525F4E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085471" y="1734521"/>
            <a:ext cx="2785752" cy="1995067"/>
          </a:xfrm>
          <a:prstGeom prst="bentConnector3">
            <a:avLst>
              <a:gd name="adj1" fmla="val 100663"/>
            </a:avLst>
          </a:prstGeom>
          <a:ln w="19050">
            <a:solidFill>
              <a:srgbClr val="7030A0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rminator 12">
            <a:extLst>
              <a:ext uri="{FF2B5EF4-FFF2-40B4-BE49-F238E27FC236}">
                <a16:creationId xmlns:a16="http://schemas.microsoft.com/office/drawing/2014/main" id="{5DA8C7FB-D5C6-CE57-9386-E77D10AFD259}"/>
              </a:ext>
            </a:extLst>
          </p:cNvPr>
          <p:cNvSpPr/>
          <p:nvPr/>
        </p:nvSpPr>
        <p:spPr>
          <a:xfrm>
            <a:off x="2109359" y="1027613"/>
            <a:ext cx="1962620" cy="32654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watsonx_project_id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B42E552-5540-F123-5B07-D876AA9CBC89}"/>
              </a:ext>
            </a:extLst>
          </p:cNvPr>
          <p:cNvCxnSpPr>
            <a:cxnSpLocks/>
            <a:stCxn id="13" idx="3"/>
            <a:endCxn id="16" idx="0"/>
          </p:cNvCxnSpPr>
          <p:nvPr/>
        </p:nvCxnSpPr>
        <p:spPr>
          <a:xfrm>
            <a:off x="4071979" y="1190888"/>
            <a:ext cx="5227988" cy="3592257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551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2573</TotalTime>
  <Words>638</Words>
  <Application>Microsoft Macintosh PowerPoint</Application>
  <PresentationFormat>Widescreen</PresentationFormat>
  <Paragraphs>119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IBM Plex Sans</vt:lpstr>
      <vt:lpstr>IBM Plex Sans Light</vt:lpstr>
      <vt:lpstr>IBM Plex Sans SemiBold</vt:lpstr>
      <vt:lpstr>Office Theme</vt:lpstr>
      <vt:lpstr>lab 7 - Building Question-Answering with watsonx.ai, watsonx Assistant, watsonx Discovery</vt:lpstr>
      <vt:lpstr>Retrieval-Augmented Generation (RAG)</vt:lpstr>
      <vt:lpstr>Example 1 - WA+WD+WXAI</vt:lpstr>
      <vt:lpstr>Example 1 – Demo Step</vt:lpstr>
      <vt:lpstr>Example 1 – Phase 0 – Indexing in WD</vt:lpstr>
      <vt:lpstr>Example 1 – WA Custom Extensions – WD</vt:lpstr>
      <vt:lpstr>Example 1 – WA Custom Extensions – WX</vt:lpstr>
      <vt:lpstr>Example 1 – 3 Actions Flows</vt:lpstr>
      <vt:lpstr>Example 1 – MUST Update Variables</vt:lpstr>
      <vt:lpstr>RAG Pattern Implemented! Hooray!!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Care Conversational Models with Your Data</dc:title>
  <dc:creator>Nirandika Wanigasekara</dc:creator>
  <cp:lastModifiedBy>Kanjinghat Nijesh</cp:lastModifiedBy>
  <cp:revision>14</cp:revision>
  <dcterms:created xsi:type="dcterms:W3CDTF">2023-08-16T11:06:10Z</dcterms:created>
  <dcterms:modified xsi:type="dcterms:W3CDTF">2023-10-20T04:09:43Z</dcterms:modified>
</cp:coreProperties>
</file>

<file path=docProps/thumbnail.jpeg>
</file>